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7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6" d="100"/>
          <a:sy n="76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5AE5C-6A8B-4102-803F-B9B8F2DFD748}" type="datetimeFigureOut">
              <a:rPr lang="tr-TR"/>
              <a:pPr>
                <a:defRPr/>
              </a:pPr>
              <a:t>18.09.2019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8546C-DF36-45E4-B2C6-967301A071C9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50637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5AF3F-86E2-4683-AC84-0DBA233D6CBD}" type="datetimeFigureOut">
              <a:rPr lang="tr-TR"/>
              <a:pPr>
                <a:defRPr/>
              </a:pPr>
              <a:t>18.09.2019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67414-910C-49C0-8645-AE7DAEEE3792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10841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D2D38-30F4-48C7-ACB6-C1D6DD750568}" type="datetimeFigureOut">
              <a:rPr lang="tr-TR"/>
              <a:pPr>
                <a:defRPr/>
              </a:pPr>
              <a:t>18.09.2019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93015-629E-4B07-8CCB-16C4CE423608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04689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C899E-4A76-44CD-B047-C9F4DB6A5827}" type="datetimeFigureOut">
              <a:rPr lang="tr-TR"/>
              <a:pPr>
                <a:defRPr/>
              </a:pPr>
              <a:t>18.09.2019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6047F-48F1-4373-B3E9-C91F474F94ED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59740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2E2B7-3B56-460A-945F-F8DA341DC95B}" type="datetimeFigureOut">
              <a:rPr lang="tr-TR"/>
              <a:pPr>
                <a:defRPr/>
              </a:pPr>
              <a:t>18.09.2019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18844-58A5-47C2-8A19-CB526BE11BE8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96173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D57E0-17DE-4D4C-B9C0-4C0B3FECA078}" type="datetimeFigureOut">
              <a:rPr lang="tr-TR"/>
              <a:pPr>
                <a:defRPr/>
              </a:pPr>
              <a:t>18.09.2019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ACFA1-6222-4A60-8E1D-E3A152F860E4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14681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C5378-B4E9-4E1F-BB1D-627EC6DCE667}" type="datetimeFigureOut">
              <a:rPr lang="tr-TR"/>
              <a:pPr>
                <a:defRPr/>
              </a:pPr>
              <a:t>18.09.2019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C4C49-AF1E-4623-8D91-0827FC7F20D2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34619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B4BA7-7BED-4DEE-AE4B-481291BE384E}" type="datetimeFigureOut">
              <a:rPr lang="tr-TR"/>
              <a:pPr>
                <a:defRPr/>
              </a:pPr>
              <a:t>18.09.2019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1EDE6-EFAC-4B43-BDA5-E66588C7405C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39388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CF228-9082-414F-9058-0D464BC289A8}" type="datetimeFigureOut">
              <a:rPr lang="tr-TR"/>
              <a:pPr>
                <a:defRPr/>
              </a:pPr>
              <a:t>18.09.2019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F081E-03A2-425E-BB3A-8D584D66AD08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95174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62EC1-5467-4792-966C-5103D0B234B3}" type="datetimeFigureOut">
              <a:rPr lang="tr-TR"/>
              <a:pPr>
                <a:defRPr/>
              </a:pPr>
              <a:t>18.09.2019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FF0E6-4800-4ED8-A8F5-ED872B2679D3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4585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9856D-F293-4F06-AB9E-BFF93652D051}" type="datetimeFigureOut">
              <a:rPr lang="tr-TR"/>
              <a:pPr>
                <a:defRPr/>
              </a:pPr>
              <a:t>18.09.2019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DBB2B-7097-43BB-87FD-36F1D3C21077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6178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5E7C17-8430-4F30-AE9F-66FF685AAB30}" type="datetimeFigureOut">
              <a:rPr lang="tr-TR"/>
              <a:pPr>
                <a:defRPr/>
              </a:pPr>
              <a:t>18.09.2019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D7469F2-9A87-461F-B882-00F3C42C3BCD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ogrisl.sakarya.edu.tr/sites/ogrisl.sakarya.edu.tr/file/2019_guz_derse_yazilmasureci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6450" y="620688"/>
            <a:ext cx="2451100" cy="2901950"/>
          </a:xfrm>
        </p:spPr>
      </p:pic>
      <p:grpSp>
        <p:nvGrpSpPr>
          <p:cNvPr id="2051" name="Grup 4"/>
          <p:cNvGrpSpPr>
            <a:grpSpLocks/>
          </p:cNvGrpSpPr>
          <p:nvPr/>
        </p:nvGrpSpPr>
        <p:grpSpPr bwMode="auto">
          <a:xfrm>
            <a:off x="0" y="5516563"/>
            <a:ext cx="9144000" cy="1109662"/>
            <a:chOff x="0" y="5719432"/>
            <a:chExt cx="9144000" cy="907020"/>
          </a:xfrm>
        </p:grpSpPr>
        <p:pic>
          <p:nvPicPr>
            <p:cNvPr id="2052" name="Resim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3" name="Alt Başlık 2"/>
            <p:cNvSpPr txBox="1">
              <a:spLocks/>
            </p:cNvSpPr>
            <p:nvPr/>
          </p:nvSpPr>
          <p:spPr bwMode="auto">
            <a:xfrm>
              <a:off x="6588224" y="6278988"/>
              <a:ext cx="2547214" cy="347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tr-TR" altLang="en-US" sz="2000">
                  <a:solidFill>
                    <a:srgbClr val="898989"/>
                  </a:solidFill>
                </a:rPr>
                <a:t>www.sakarya.edu.tr</a:t>
              </a:r>
            </a:p>
          </p:txBody>
        </p:sp>
      </p:grpSp>
      <p:sp>
        <p:nvSpPr>
          <p:cNvPr id="6" name="Başlık 1"/>
          <p:cNvSpPr txBox="1">
            <a:spLocks/>
          </p:cNvSpPr>
          <p:nvPr/>
        </p:nvSpPr>
        <p:spPr bwMode="auto">
          <a:xfrm>
            <a:off x="863278" y="3356992"/>
            <a:ext cx="7417444" cy="1062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tr-T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2019 Güz Bilgilendirme Toplantısı</a:t>
            </a:r>
            <a:endParaRPr lang="tr-TR" sz="4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7" name="Alt Başlık 2"/>
          <p:cNvSpPr txBox="1">
            <a:spLocks/>
          </p:cNvSpPr>
          <p:nvPr/>
        </p:nvSpPr>
        <p:spPr bwMode="auto">
          <a:xfrm>
            <a:off x="1763688" y="4419102"/>
            <a:ext cx="6747594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Yönetmelik, Senato Esasları, Ders Yazılmaları </a:t>
            </a:r>
          </a:p>
          <a:p>
            <a:pPr fontAlgn="auto">
              <a:spcAft>
                <a:spcPts val="0"/>
              </a:spcAft>
              <a:defRPr/>
            </a:pPr>
            <a:endParaRPr lang="tr-TR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Yazılma Duyurusu (detaylı)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2019 </a:t>
            </a:r>
            <a:r>
              <a:rPr lang="en-US" dirty="0" err="1" smtClean="0">
                <a:hlinkClick r:id="rId2"/>
              </a:rPr>
              <a:t>Güz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derse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yazılma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süreci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79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Ekle-Sil: 3-4 Ekim 2019</a:t>
            </a:r>
            <a:br>
              <a:rPr lang="tr-TR" dirty="0" smtClean="0"/>
            </a:br>
            <a:r>
              <a:rPr lang="tr-TR" sz="3200" dirty="0" smtClean="0"/>
              <a:t>(Danışmanlar aracılığı ile)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803" y="191683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tr-TR" dirty="0"/>
              <a:t>Ekle/Sil formunu/dilekçesini doldurarak Danışmanına veya görevlendirilmiş akademisyene gider.</a:t>
            </a:r>
            <a:endParaRPr lang="en-US" dirty="0"/>
          </a:p>
          <a:p>
            <a:pPr lvl="0"/>
            <a:r>
              <a:rPr lang="tr-TR" dirty="0"/>
              <a:t>Danışman, Ekle/Sil formuna yazılanları dikkate alarak öğrencinin değişiklik taleplerinden uygun olanları sistem üzerinden yapar. </a:t>
            </a:r>
            <a:endParaRPr lang="en-US" dirty="0"/>
          </a:p>
          <a:p>
            <a:pPr lvl="0"/>
            <a:r>
              <a:rPr lang="tr-TR" dirty="0"/>
              <a:t>Kotası dolmuş seçimli derslere veya ders açılma limiti altına düşen seçimli derslere ekleme/silme işlemi yapılamaz. Ancak öğrenci değişiklik sırasında henüz kotası dolmamış farklı ders eklenmesini önerebilir.</a:t>
            </a:r>
            <a:endParaRPr lang="en-US" dirty="0"/>
          </a:p>
          <a:p>
            <a:pPr lvl="0"/>
            <a:r>
              <a:rPr lang="tr-TR" dirty="0"/>
              <a:t>Ekle/Sil işlemi tamamlandığında yazıcıdan alınan çıktı, öğrenci ve danışman tarafından imzalanır ve bir kopyası öğrenciye, diğer kopyası da bölüme teslim edilir.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6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Sorular?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2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Başlık 1"/>
          <p:cNvSpPr>
            <a:spLocks noGrp="1"/>
          </p:cNvSpPr>
          <p:nvPr>
            <p:ph type="title"/>
          </p:nvPr>
        </p:nvSpPr>
        <p:spPr>
          <a:xfrm>
            <a:off x="436262" y="260648"/>
            <a:ext cx="8229600" cy="1143000"/>
          </a:xfrm>
        </p:spPr>
        <p:txBody>
          <a:bodyPr/>
          <a:lstStyle/>
          <a:p>
            <a:r>
              <a:rPr lang="tr-TR" altLang="en-US" dirty="0" smtClean="0"/>
              <a:t>İçerik</a:t>
            </a:r>
            <a:endParaRPr lang="en-US" altLang="en-US" dirty="0" smtClean="0"/>
          </a:p>
        </p:txBody>
      </p:sp>
      <p:sp>
        <p:nvSpPr>
          <p:cNvPr id="4099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73488"/>
          </a:xfrm>
        </p:spPr>
        <p:txBody>
          <a:bodyPr/>
          <a:lstStyle/>
          <a:p>
            <a:r>
              <a:rPr lang="tr-TR" altLang="en-US" dirty="0" smtClean="0"/>
              <a:t>Yeni Yönetmelik ve Uygulama Esasları – Neler var? Nereden erişebilirim? </a:t>
            </a:r>
          </a:p>
          <a:p>
            <a:r>
              <a:rPr lang="tr-TR" altLang="en-US" dirty="0" smtClean="0"/>
              <a:t>Diğer çalışmalar – Yönergeler ve diğerleri…</a:t>
            </a:r>
          </a:p>
          <a:p>
            <a:r>
              <a:rPr lang="tr-TR" altLang="en-US" dirty="0" smtClean="0"/>
              <a:t>Güz 2019’u başlatmak</a:t>
            </a:r>
          </a:p>
          <a:p>
            <a:pPr lvl="1"/>
            <a:r>
              <a:rPr lang="tr-TR" altLang="en-US" dirty="0" smtClean="0"/>
              <a:t>Yazılmalar</a:t>
            </a:r>
          </a:p>
          <a:p>
            <a:pPr lvl="1"/>
            <a:r>
              <a:rPr lang="tr-TR" altLang="en-US" dirty="0" smtClean="0"/>
              <a:t>Mazeretli yazılmalar</a:t>
            </a:r>
          </a:p>
          <a:p>
            <a:pPr lvl="1"/>
            <a:r>
              <a:rPr lang="tr-TR" altLang="en-US" dirty="0" smtClean="0"/>
              <a:t>Ekle/Sil</a:t>
            </a:r>
            <a:endParaRPr lang="en-US" altLang="en-US" dirty="0" smtClean="0"/>
          </a:p>
        </p:txBody>
      </p:sp>
      <p:grpSp>
        <p:nvGrpSpPr>
          <p:cNvPr id="4100" name="Grup 3"/>
          <p:cNvGrpSpPr>
            <a:grpSpLocks/>
          </p:cNvGrpSpPr>
          <p:nvPr/>
        </p:nvGrpSpPr>
        <p:grpSpPr bwMode="auto">
          <a:xfrm>
            <a:off x="0" y="6145213"/>
            <a:ext cx="9144000" cy="481012"/>
            <a:chOff x="0" y="5719432"/>
            <a:chExt cx="9144000" cy="907020"/>
          </a:xfrm>
        </p:grpSpPr>
        <p:pic>
          <p:nvPicPr>
            <p:cNvPr id="4102" name="Resi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3" name="Alt Başlık 2"/>
            <p:cNvSpPr txBox="1">
              <a:spLocks/>
            </p:cNvSpPr>
            <p:nvPr/>
          </p:nvSpPr>
          <p:spPr bwMode="auto">
            <a:xfrm>
              <a:off x="6588125" y="6278576"/>
              <a:ext cx="2547938" cy="347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tr-TR" altLang="en-US">
                  <a:solidFill>
                    <a:srgbClr val="898989"/>
                  </a:solidFill>
                </a:rPr>
                <a:t>www.sakarya.edu.tr</a:t>
              </a:r>
            </a:p>
          </p:txBody>
        </p:sp>
      </p:grpSp>
      <p:pic>
        <p:nvPicPr>
          <p:cNvPr id="4101" name="İçerik Yer Tutucusu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6329363"/>
            <a:ext cx="2011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4840" cy="3370386"/>
          </a:xfrm>
        </p:spPr>
        <p:txBody>
          <a:bodyPr/>
          <a:lstStyle/>
          <a:p>
            <a:r>
              <a:rPr lang="tr-TR" dirty="0" smtClean="0"/>
              <a:t>Yönetmelik +</a:t>
            </a:r>
            <a:br>
              <a:rPr lang="tr-TR" dirty="0" smtClean="0"/>
            </a:br>
            <a:r>
              <a:rPr lang="tr-TR" dirty="0" smtClean="0"/>
              <a:t>Uygulama Esasları</a:t>
            </a:r>
            <a:br>
              <a:rPr lang="tr-TR" dirty="0" smtClean="0"/>
            </a:br>
            <a:endParaRPr lang="en-US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20333" y="1484165"/>
            <a:ext cx="6784752" cy="3816423"/>
          </a:xfrm>
        </p:spPr>
      </p:pic>
      <p:sp>
        <p:nvSpPr>
          <p:cNvPr id="5" name="Unvan 1"/>
          <p:cNvSpPr txBox="1">
            <a:spLocks/>
          </p:cNvSpPr>
          <p:nvPr/>
        </p:nvSpPr>
        <p:spPr bwMode="auto">
          <a:xfrm>
            <a:off x="174340" y="4293096"/>
            <a:ext cx="504056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dirty="0" smtClean="0"/>
              <a:t>Yönergeler</a:t>
            </a:r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9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5730" y="116632"/>
            <a:ext cx="8229600" cy="850106"/>
          </a:xfrm>
        </p:spPr>
        <p:txBody>
          <a:bodyPr/>
          <a:lstStyle/>
          <a:p>
            <a:r>
              <a:rPr lang="tr-TR" dirty="0" smtClean="0"/>
              <a:t>Güz 2019 Eğitimde Neler değişti?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2128" y="966738"/>
            <a:ext cx="8229600" cy="5558606"/>
          </a:xfrm>
        </p:spPr>
        <p:txBody>
          <a:bodyPr>
            <a:normAutofit/>
          </a:bodyPr>
          <a:lstStyle/>
          <a:p>
            <a:r>
              <a:rPr lang="tr-TR" dirty="0" err="1" smtClean="0"/>
              <a:t>Slot</a:t>
            </a:r>
            <a:r>
              <a:rPr lang="tr-TR" dirty="0" smtClean="0"/>
              <a:t> bazlı ders planı</a:t>
            </a:r>
          </a:p>
          <a:p>
            <a:pPr lvl="1"/>
            <a:r>
              <a:rPr lang="tr-TR" dirty="0" smtClean="0"/>
              <a:t>Tüm dersler (seçimli dersler dahil) ders planında </a:t>
            </a:r>
            <a:r>
              <a:rPr lang="tr-TR" dirty="0" err="1" smtClean="0"/>
              <a:t>slotlara</a:t>
            </a:r>
            <a:r>
              <a:rPr lang="tr-TR" dirty="0" smtClean="0"/>
              <a:t> bağlandı. Fazladan alınan seçimli ders mutlaka birinin yerine alınması gerekecek. Artık fazlalık seçimli ders sildirme olmayacak!</a:t>
            </a:r>
          </a:p>
          <a:p>
            <a:r>
              <a:rPr lang="tr-TR" dirty="0" smtClean="0"/>
              <a:t>Sektör dersleri</a:t>
            </a:r>
          </a:p>
          <a:p>
            <a:pPr lvl="1"/>
            <a:r>
              <a:rPr lang="tr-TR" dirty="0" smtClean="0"/>
              <a:t>ÜOSD, Fakülte Dersi veya Bölüm Seçimli ders olabilir. Koordinatör öğretim üyesi yürütmeden sorumlu</a:t>
            </a:r>
          </a:p>
          <a:p>
            <a:pPr>
              <a:lnSpc>
                <a:spcPct val="110000"/>
              </a:lnSpc>
            </a:pPr>
            <a:r>
              <a:rPr lang="en-US" dirty="0"/>
              <a:t>2. </a:t>
            </a:r>
            <a:r>
              <a:rPr lang="en-US" dirty="0" err="1"/>
              <a:t>sınıftan</a:t>
            </a:r>
            <a:r>
              <a:rPr lang="en-US" dirty="0"/>
              <a:t> 3. </a:t>
            </a:r>
            <a:r>
              <a:rPr lang="en-US" dirty="0" err="1"/>
              <a:t>sınıfa</a:t>
            </a:r>
            <a:r>
              <a:rPr lang="en-US" dirty="0"/>
              <a:t> </a:t>
            </a:r>
            <a:r>
              <a:rPr lang="en-US" dirty="0" err="1"/>
              <a:t>geçişte</a:t>
            </a:r>
            <a:r>
              <a:rPr lang="en-US" dirty="0"/>
              <a:t> 1.8 </a:t>
            </a:r>
            <a:r>
              <a:rPr lang="en-US" dirty="0" err="1"/>
              <a:t>kuralı</a:t>
            </a:r>
            <a:r>
              <a:rPr lang="tr-TR" dirty="0"/>
              <a:t> geldi </a:t>
            </a:r>
          </a:p>
          <a:p>
            <a:pPr lvl="1">
              <a:lnSpc>
                <a:spcPct val="110000"/>
              </a:lnSpc>
            </a:pPr>
            <a:r>
              <a:rPr lang="tr-TR" dirty="0"/>
              <a:t>Yeni kayıt öğrenciler ve sonrakiler sorumlu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21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Güz 2019 Eğitimde Neler değişti</a:t>
            </a:r>
            <a:r>
              <a:rPr lang="tr-TR" dirty="0" smtClean="0"/>
              <a:t>?(devam)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tr-TR" dirty="0" smtClean="0"/>
              <a:t>Bir dersi almış kalmış veya geçmiş </a:t>
            </a:r>
            <a:r>
              <a:rPr lang="en-US" dirty="0" err="1" smtClean="0"/>
              <a:t>öğrenci</a:t>
            </a:r>
            <a:r>
              <a:rPr lang="tr-TR" dirty="0" err="1" smtClean="0"/>
              <a:t>lerde</a:t>
            </a:r>
            <a:r>
              <a:rPr lang="en-US" dirty="0" smtClean="0"/>
              <a:t> </a:t>
            </a:r>
            <a:r>
              <a:rPr lang="en-US" dirty="0" err="1"/>
              <a:t>çakışma</a:t>
            </a:r>
            <a:r>
              <a:rPr lang="en-US" dirty="0"/>
              <a:t> </a:t>
            </a:r>
            <a:r>
              <a:rPr lang="en-US" dirty="0" err="1"/>
              <a:t>kontrolü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zorunluluğu</a:t>
            </a:r>
            <a:r>
              <a:rPr lang="en-US" dirty="0"/>
              <a:t> </a:t>
            </a:r>
            <a:r>
              <a:rPr lang="en-US" dirty="0" err="1" smtClean="0"/>
              <a:t>kal</a:t>
            </a:r>
            <a:r>
              <a:rPr lang="tr-TR" dirty="0" err="1" smtClean="0"/>
              <a:t>ktı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FD </a:t>
            </a:r>
            <a:r>
              <a:rPr lang="en-US" dirty="0" err="1"/>
              <a:t>notu</a:t>
            </a:r>
            <a:r>
              <a:rPr lang="en-US" dirty="0"/>
              <a:t> </a:t>
            </a:r>
            <a:r>
              <a:rPr lang="en-US" dirty="0" err="1" smtClean="0"/>
              <a:t>geldi</a:t>
            </a:r>
            <a:endParaRPr lang="tr-TR" dirty="0" smtClean="0"/>
          </a:p>
          <a:p>
            <a:r>
              <a:rPr lang="tr-TR" dirty="0"/>
              <a:t>2 ve 3 sınıfta 6 ders (YÖK dersleri hariç)</a:t>
            </a:r>
          </a:p>
          <a:p>
            <a:r>
              <a:rPr lang="tr-TR" dirty="0"/>
              <a:t>Girişimcilik ve Proje Yönetimi 3. sınıfa çekildi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3896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Yönetmelik ve Uygulama Esasları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Yönetmelik Erişim:</a:t>
            </a:r>
          </a:p>
          <a:p>
            <a:pPr lvl="1"/>
            <a:r>
              <a:rPr lang="tr-TR" dirty="0" smtClean="0"/>
              <a:t>Öğrenci Dekanlığı -&gt; Mevzuat-&gt;Yönetmelikler-&gt; SAU Lisans ve </a:t>
            </a:r>
            <a:r>
              <a:rPr lang="tr-TR" dirty="0" err="1" smtClean="0"/>
              <a:t>Önlisans</a:t>
            </a:r>
            <a:r>
              <a:rPr lang="tr-TR" dirty="0" smtClean="0"/>
              <a:t> Eğitim-Öğretim ve Sınav Yönetmeliği</a:t>
            </a:r>
          </a:p>
          <a:p>
            <a:r>
              <a:rPr lang="tr-TR" dirty="0" smtClean="0"/>
              <a:t>Uygulama Esasları Erişim:</a:t>
            </a:r>
          </a:p>
          <a:p>
            <a:pPr lvl="1"/>
            <a:r>
              <a:rPr lang="tr-TR" dirty="0" smtClean="0"/>
              <a:t>Öğrenci Dekanlığı -&gt; Mevzuat-&gt;Senato Esasları-&gt; SAU Lisans ve </a:t>
            </a:r>
            <a:r>
              <a:rPr lang="tr-TR" dirty="0" err="1" smtClean="0"/>
              <a:t>Önlisans</a:t>
            </a:r>
            <a:r>
              <a:rPr lang="tr-TR" dirty="0" smtClean="0"/>
              <a:t> Eğitim-Öğretim ve Sınav Yönetmeliği Uygulama Esasları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641" y="8400"/>
            <a:ext cx="8229600" cy="1143000"/>
          </a:xfrm>
        </p:spPr>
        <p:txBody>
          <a:bodyPr/>
          <a:lstStyle/>
          <a:p>
            <a:r>
              <a:rPr lang="tr-TR" dirty="0" smtClean="0"/>
              <a:t>Yazılmalar: 16-22 Eylül 2019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641" y="1151400"/>
            <a:ext cx="8435280" cy="5157920"/>
          </a:xfrm>
        </p:spPr>
        <p:txBody>
          <a:bodyPr/>
          <a:lstStyle/>
          <a:p>
            <a:r>
              <a:rPr lang="tr-TR" dirty="0" smtClean="0"/>
              <a:t>16-18 Eylül 2019 Pazartesi, Salı, Çarşamba (1. faz yazılmalar)</a:t>
            </a:r>
          </a:p>
          <a:p>
            <a:pPr lvl="1"/>
            <a:r>
              <a:rPr lang="tr-TR" dirty="0" smtClean="0"/>
              <a:t>Yazılmalar pazartesi Sabah saat 10:00’da başlayacak</a:t>
            </a:r>
          </a:p>
          <a:p>
            <a:pPr lvl="1"/>
            <a:r>
              <a:rPr lang="tr-TR" dirty="0" smtClean="0"/>
              <a:t>Seçimli derslere iki modelde yazılma yapılabilecek</a:t>
            </a:r>
          </a:p>
          <a:p>
            <a:pPr lvl="2"/>
            <a:r>
              <a:rPr lang="tr-TR" dirty="0" smtClean="0"/>
              <a:t>Önce gelen yazılır modeli (kotaları girildi)</a:t>
            </a:r>
          </a:p>
          <a:p>
            <a:pPr lvl="2"/>
            <a:r>
              <a:rPr lang="tr-TR" dirty="0" smtClean="0"/>
              <a:t>Başarı sıralamasına göre yazılma (kotalar girilecek)</a:t>
            </a:r>
          </a:p>
          <a:p>
            <a:r>
              <a:rPr lang="tr-TR" dirty="0" smtClean="0"/>
              <a:t>19 Eylül 2019 Kapanacak derslerin belirlenmesi ve seçimli derslere kota konması</a:t>
            </a:r>
          </a:p>
          <a:p>
            <a:r>
              <a:rPr lang="tr-TR" dirty="0" smtClean="0"/>
              <a:t>20-21-22 Eylül 2019 Cuma, Cumartesi ve Pazar (2. faz yazılmalar)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r>
              <a:rPr lang="tr-TR" dirty="0" smtClean="0"/>
              <a:t>Mazeretli Yazılmalar: 23-27 Eylül</a:t>
            </a:r>
            <a:br>
              <a:rPr lang="tr-TR" dirty="0" smtClean="0"/>
            </a:br>
            <a:r>
              <a:rPr lang="tr-TR" sz="3200" dirty="0" smtClean="0"/>
              <a:t>(OİDB Birim Sorumlusu aracılığı ile)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67438"/>
            <a:ext cx="8435280" cy="525658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tr-TR" dirty="0"/>
              <a:t>Mazeretli yazılma formunu/dilekçesini, ekine mazeret kanıtını da koyarak Öğrenci İşleri Daire Başkanlığı (ÖİDB) birim sorumlusuna gider.</a:t>
            </a:r>
            <a:endParaRPr lang="en-US" dirty="0"/>
          </a:p>
          <a:p>
            <a:pPr lvl="0"/>
            <a:r>
              <a:rPr lang="tr-TR" dirty="0" smtClean="0"/>
              <a:t>ÖİDB Birim </a:t>
            </a:r>
            <a:r>
              <a:rPr lang="tr-TR" dirty="0"/>
              <a:t>sorumlusu, Mazeretli Yazılma Formuna yazılanları dikkate alarak öğrencinin ön kayıt işlemlerini yapar. Kotası dolmuş seçimli dersler için, öğrenci yazılma sırasında henüz kotası dolmamış farklı ders önerebilir.</a:t>
            </a:r>
            <a:endParaRPr lang="en-US" dirty="0"/>
          </a:p>
          <a:p>
            <a:pPr lvl="0"/>
            <a:r>
              <a:rPr lang="tr-TR" dirty="0"/>
              <a:t>Mazeretli yazılma işlemi tamamlandığında yazıcıdan alınan çıktı, öğrenci ve birim sorumlusu tarafından imzalanır ve üretilen belge birimine/bölümüne ulaştırılmak üzere öğrenciye verilir.</a:t>
            </a:r>
            <a:endParaRPr lang="en-US" dirty="0"/>
          </a:p>
          <a:p>
            <a:pPr lvl="0"/>
            <a:r>
              <a:rPr lang="tr-TR" dirty="0"/>
              <a:t>Öğrenci 27 Eylül 2019 Cuma günü saat 17:00’ye kadar bu belgeyi bölüm/birim sekreterine ulaştırmak zorundadır. </a:t>
            </a:r>
            <a:endParaRPr lang="en-US" dirty="0"/>
          </a:p>
          <a:p>
            <a:r>
              <a:rPr lang="tr-TR" dirty="0"/>
              <a:t>Fakülte Yönetim Kurulunca onaylanan yazılmalar, bir sonraki hafta içinde sisteme işlenir.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9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Mazeretli Yazılmalar (devam)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tr-TR" dirty="0"/>
              <a:t>Öğrenci 27 Eylül 2019 Cuma günü saat 17:00’ye kadar bu belgeyi bölüm/birim sekreterine ulaştırmak zorundadır. </a:t>
            </a:r>
            <a:endParaRPr lang="en-US" dirty="0"/>
          </a:p>
          <a:p>
            <a:pPr lvl="0"/>
            <a:r>
              <a:rPr lang="tr-TR" dirty="0"/>
              <a:t>Bölüm veya birimlerde toplanan </a:t>
            </a:r>
            <a:r>
              <a:rPr lang="tr-TR" dirty="0" err="1" smtClean="0"/>
              <a:t>barkodlu</a:t>
            </a:r>
            <a:r>
              <a:rPr lang="tr-TR" dirty="0" smtClean="0"/>
              <a:t> </a:t>
            </a:r>
            <a:r>
              <a:rPr lang="tr-TR" dirty="0"/>
              <a:t>mazeretli yazılma başvuruları 27 Eylül Cuma günü saat 17:00’de yapılacak Fakülte Yönetim Kuruluna (FYK) girer. Fakülte Yönetim Kurulunun onayladığı yazılmalar, öğrenci başvurusu (</a:t>
            </a:r>
            <a:r>
              <a:rPr lang="tr-TR" dirty="0" err="1"/>
              <a:t>barkodlu</a:t>
            </a:r>
            <a:r>
              <a:rPr lang="tr-TR" dirty="0"/>
              <a:t> form üzerinde) işaretlenir.</a:t>
            </a:r>
            <a:endParaRPr lang="en-US" dirty="0"/>
          </a:p>
          <a:p>
            <a:pPr lvl="0"/>
            <a:r>
              <a:rPr lang="tr-TR" dirty="0"/>
              <a:t>Fakülte Sekreteri </a:t>
            </a:r>
            <a:r>
              <a:rPr lang="tr-TR" dirty="0" err="1"/>
              <a:t>FYK’dan</a:t>
            </a:r>
            <a:r>
              <a:rPr lang="tr-TR" dirty="0"/>
              <a:t> geçmiş başvuruları en geç 30 Eylül 2019 Pazartesi günü topluca </a:t>
            </a:r>
            <a:r>
              <a:rPr lang="tr-TR" dirty="0" err="1"/>
              <a:t>ÖİDB’ye</a:t>
            </a:r>
            <a:r>
              <a:rPr lang="tr-TR" dirty="0"/>
              <a:t> ulaştırır.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um_Sablon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sunum_01</Template>
  <TotalTime>77</TotalTime>
  <Words>555</Words>
  <Application>Microsoft Office PowerPoint</Application>
  <PresentationFormat>Ekran Gösterisi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Sunum_Sablon</vt:lpstr>
      <vt:lpstr>PowerPoint Sunusu</vt:lpstr>
      <vt:lpstr>İçerik</vt:lpstr>
      <vt:lpstr>Yönetmelik + Uygulama Esasları </vt:lpstr>
      <vt:lpstr>Güz 2019 Eğitimde Neler değişti?</vt:lpstr>
      <vt:lpstr>Güz 2019 Eğitimde Neler değişti?(devam)</vt:lpstr>
      <vt:lpstr>Yönetmelik ve Uygulama Esasları</vt:lpstr>
      <vt:lpstr>Yazılmalar: 16-22 Eylül 2019</vt:lpstr>
      <vt:lpstr>Mazeretli Yazılmalar: 23-27 Eylül (OİDB Birim Sorumlusu aracılığı ile)</vt:lpstr>
      <vt:lpstr>Mazeretli Yazılmalar (devam)</vt:lpstr>
      <vt:lpstr>Yazılma Duyurusu (detaylı)</vt:lpstr>
      <vt:lpstr>Ekle-Sil: 3-4 Ekim 2019 (Danışmanlar aracılığı ile)</vt:lpstr>
      <vt:lpstr>Teşekkürler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ozmen</dc:creator>
  <cp:lastModifiedBy>Sau</cp:lastModifiedBy>
  <cp:revision>14</cp:revision>
  <dcterms:created xsi:type="dcterms:W3CDTF">2019-09-11T17:13:43Z</dcterms:created>
  <dcterms:modified xsi:type="dcterms:W3CDTF">2019-09-18T08:22:14Z</dcterms:modified>
</cp:coreProperties>
</file>